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2" r:id="rId5"/>
    <p:sldId id="259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3F79AA-9ACD-4FC9-A1EA-E59C20800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5580836-A155-4827-8680-6A4793F1CE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556C8C1-AA3C-4006-809F-00AA5713B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C4CC-E771-4758-9E29-CA4068BCB2F6}" type="datetimeFigureOut">
              <a:rPr lang="it-IT" smtClean="0"/>
              <a:t>17/06/2024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C4AE790-DD55-4BA4-8764-902D24C61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DFAE65D-42C2-4900-B8C4-9E47D5DF9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291E3-6B33-482C-AEBE-451FCB01F8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0332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EBECEB-5A90-4C78-8A5D-20249E781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1ECA3F5-06CD-48BB-B579-2F2319974B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199131C-E6DE-48AA-A5A5-86FAF5882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C4CC-E771-4758-9E29-CA4068BCB2F6}" type="datetimeFigureOut">
              <a:rPr lang="it-IT" smtClean="0"/>
              <a:t>17/06/2024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DFD3DE3-D7D4-446C-826B-04E8F6E8B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2CACD8C-6FB3-4EF7-8C4A-54461CA2F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291E3-6B33-482C-AEBE-451FCB01F8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7160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4E36868-5D55-464F-84AA-45EE7FE474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874A68D-A8F7-4A11-BCC8-C8F112E1CD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0BC37C5-08AD-4B0E-9AE4-D82680FB8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C4CC-E771-4758-9E29-CA4068BCB2F6}" type="datetimeFigureOut">
              <a:rPr lang="it-IT" smtClean="0"/>
              <a:t>17/06/2024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1DFAC5A-02EF-4AE8-B416-55EC7CCB6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0FECFA7-66FE-4AB0-A06D-55C95FC63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291E3-6B33-482C-AEBE-451FCB01F8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3888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C67FF9-900F-4E63-B634-31614D54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5CE276-F0C3-4AD0-B4EC-475E66D84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5202363-AD3D-4829-8BDE-32AA1155B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C4CC-E771-4758-9E29-CA4068BCB2F6}" type="datetimeFigureOut">
              <a:rPr lang="it-IT" smtClean="0"/>
              <a:t>17/06/2024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D5C8602-4BC0-4FDB-A668-998069D21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63BF6D2-18CC-4A39-9CE0-9738BE2D2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291E3-6B33-482C-AEBE-451FCB01F8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549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C90705-0C66-4E6A-B832-92FCA1331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1C8C027-188F-4873-99EB-915859E8E2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3A81973-80A3-4675-9859-B638FAF96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C4CC-E771-4758-9E29-CA4068BCB2F6}" type="datetimeFigureOut">
              <a:rPr lang="it-IT" smtClean="0"/>
              <a:t>17/06/2024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9C40903-6CD6-45DF-BCE5-BD9936016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A69F139-0DA9-49FF-8E1F-1DB907B98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291E3-6B33-482C-AEBE-451FCB01F8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3564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528C3F-29DE-4B77-A6F0-2336D88F2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F53DF1-4525-49D7-9183-727F950D28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AD5A1CC-59AD-4BE4-B4E9-FD30EB2773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90AAD59-CE04-4DC4-BD4F-AD77A400A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C4CC-E771-4758-9E29-CA4068BCB2F6}" type="datetimeFigureOut">
              <a:rPr lang="it-IT" smtClean="0"/>
              <a:t>17/06/2024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15EB7EA-BBA1-49EC-A772-80BA4E92E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8B258E9-E7DE-4CAE-B2E8-412B523FC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291E3-6B33-482C-AEBE-451FCB01F8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1575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986E37-1C8F-40ED-A45E-3E61D4B81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98A6CCF-B33A-4B20-98DD-072E8F9CD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6806F59-1C75-4B74-841C-27F178F9F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2F145AB-CE15-4210-9613-772B81C2AB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7598EAE-C423-4E55-9FCE-B6C604986B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E7E95C8-A083-4485-8C93-35A59654C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C4CC-E771-4758-9E29-CA4068BCB2F6}" type="datetimeFigureOut">
              <a:rPr lang="it-IT" smtClean="0"/>
              <a:t>17/06/2024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24DBCC9-0CE9-417F-90F4-5FB707B92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F7F9346-E26B-441A-ACC9-5E4D1FC2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291E3-6B33-482C-AEBE-451FCB01F8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3503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D502FD-69E7-4DAF-9BBA-2417B8D3B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2143734-FB02-403D-A3A6-F03FF218B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C4CC-E771-4758-9E29-CA4068BCB2F6}" type="datetimeFigureOut">
              <a:rPr lang="it-IT" smtClean="0"/>
              <a:t>17/06/2024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54D6542-5812-4013-B134-915A5A81B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E83EC36-8271-49E8-9C77-C98FA4C35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291E3-6B33-482C-AEBE-451FCB01F8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5266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2ACFDA6-D3BA-4020-AA13-A8C11C0DA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C4CC-E771-4758-9E29-CA4068BCB2F6}" type="datetimeFigureOut">
              <a:rPr lang="it-IT" smtClean="0"/>
              <a:t>17/06/2024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62CD324-A51F-4BE2-B846-3DB073AB8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5C7B757-49AB-44F4-9C4B-909BE73C1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291E3-6B33-482C-AEBE-451FCB01F8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596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BBBACA-F582-4086-A6AF-6B22F4412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0C0683D-0A59-4EBE-87EA-DC1D9E018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5AA4FF7-E8A3-494D-B46A-94E3EE26C4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F8AC654-794B-43E1-9EDC-2D98254FB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C4CC-E771-4758-9E29-CA4068BCB2F6}" type="datetimeFigureOut">
              <a:rPr lang="it-IT" smtClean="0"/>
              <a:t>17/06/2024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56F59DB-E9D7-4F1B-B4D0-954E8BC96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2A53EDD-4C2A-42F0-B8D7-725C031FE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291E3-6B33-482C-AEBE-451FCB01F8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3462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FEFE5A-F1A9-4282-9D70-F0CB645AD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8B9B75B-6B13-40D1-A7BD-6101FCF16A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618C63A-09DC-453D-93C5-12D95BCF84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892BBC4-4B84-487B-A8DF-B85380FE2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C4CC-E771-4758-9E29-CA4068BCB2F6}" type="datetimeFigureOut">
              <a:rPr lang="it-IT" smtClean="0"/>
              <a:t>17/06/2024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4FACD07-3D47-4159-8221-68CF9082F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A3C1E64-C82B-439F-91CB-40C6726C6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291E3-6B33-482C-AEBE-451FCB01F8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2834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B2BE0AE-7EDB-4B3D-966A-FEE2208D0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E71A060-C1D9-4AB9-81ED-B604A42827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1B7CFC8-6FBA-45F5-8500-0014E1CCEE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5C4CC-E771-4758-9E29-CA4068BCB2F6}" type="datetimeFigureOut">
              <a:rPr lang="it-IT" smtClean="0"/>
              <a:t>17/06/2024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CD785CB-A6C5-4ACD-9876-7E63E32389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9E88812-1227-4287-AB49-0363755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291E3-6B33-482C-AEBE-451FCB01F8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3550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e.vettorato@regione.vda.it" TargetMode="External"/><Relationship Id="rId2" Type="http://schemas.openxmlformats.org/officeDocument/2006/relationships/hyperlink" Target="mailto:istruzione@pec.regione.vda.i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erviziocivile@regione.vda.it" TargetMode="External"/><Relationship Id="rId4" Type="http://schemas.openxmlformats.org/officeDocument/2006/relationships/hyperlink" Target="mailto:e.pesa@regione.vda.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BD0191-7E5C-45BC-A5C9-C98395333D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7249" y="1122363"/>
            <a:ext cx="11292397" cy="2387600"/>
          </a:xfrm>
        </p:spPr>
        <p:txBody>
          <a:bodyPr>
            <a:normAutofit/>
          </a:bodyPr>
          <a:lstStyle/>
          <a:p>
            <a:r>
              <a:rPr lang="it-IT" sz="5400" dirty="0"/>
              <a:t>BANDO SERVIZIO CIVILE REGIONALE</a:t>
            </a:r>
            <a:br>
              <a:rPr lang="it-IT" dirty="0"/>
            </a:br>
            <a:r>
              <a:rPr lang="it-IT" sz="4400" b="1" dirty="0">
                <a:solidFill>
                  <a:srgbClr val="FF9933"/>
                </a:solidFill>
              </a:rPr>
              <a:t>“INSIEME PER GLI ALTRI – LE GENERAZIONI SI INCONTRANO”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8F13AEC-EE5A-4A84-97FD-96DDFAA0FB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sz="3600" dirty="0"/>
              <a:t>Conferenza stampa 18/06/2024  ore 10.00</a:t>
            </a:r>
          </a:p>
        </p:txBody>
      </p:sp>
      <p:pic>
        <p:nvPicPr>
          <p:cNvPr id="1026" name="Image 4">
            <a:extLst>
              <a:ext uri="{FF2B5EF4-FFF2-40B4-BE49-F238E27FC236}">
                <a16:creationId xmlns:a16="http://schemas.microsoft.com/office/drawing/2014/main" id="{88AF1F57-7A50-4255-98FC-A760D4B1C278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170" y="293310"/>
            <a:ext cx="2352675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 5">
            <a:extLst>
              <a:ext uri="{FF2B5EF4-FFF2-40B4-BE49-F238E27FC236}">
                <a16:creationId xmlns:a16="http://schemas.microsoft.com/office/drawing/2014/main" id="{33F4BACE-6A0C-4E1F-9416-4C5C206D1DA9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1439" y="293310"/>
            <a:ext cx="10668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76059D9-E31D-445B-99FA-CCD30ED3E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7161" y="-14204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8725B3-A728-4D06-B477-F595F5736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9886" y="93428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MT"/>
                <a:ea typeface="Calibri" panose="020F0502020204030204" pitchFamily="34" charset="0"/>
              </a:rPr>
              <a:t>	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2C3001-00B8-4470-89B4-A08B8AAD8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9886" y="169628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5539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65A15C-DCF2-47AB-AA50-F4BBA94B4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1217"/>
          </a:xfrm>
        </p:spPr>
        <p:txBody>
          <a:bodyPr/>
          <a:lstStyle/>
          <a:p>
            <a:pPr algn="ctr"/>
            <a:r>
              <a:rPr lang="it-IT" b="1" dirty="0"/>
              <a:t>PREMESSA a cura dell’Assessore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1CCA24-838B-486B-97D1-087614924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4198"/>
            <a:ext cx="10515600" cy="5637320"/>
          </a:xfrm>
        </p:spPr>
        <p:txBody>
          <a:bodyPr>
            <a:normAutofit/>
          </a:bodyPr>
          <a:lstStyle/>
          <a:p>
            <a:pPr algn="just"/>
            <a:r>
              <a:rPr lang="it-IT" sz="2400" dirty="0"/>
              <a:t>Il presente bando di Servizio civile regionale risponde alle esigenze manifestate nel corso dell’ultima riunione della Consulta regionale del Servizio civile, tenutasi a dicembre 2023, tra cui: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it-IT" sz="2300" dirty="0"/>
              <a:t>offrire un’opportunità ai giovani valdostani tra i 20 e i 25 anni, visto che il Servizio civile regionale estivo è riservato ai giovani tra i 16 e i 19 anni, per vivere un’esperienza molto arricchente, in quanto consente: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it-IT" sz="2200" dirty="0"/>
              <a:t>di conoscere realtà interessanti e stimolanti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it-IT" sz="2200" dirty="0"/>
              <a:t>di favorire la formazione attraverso l’acquisizione di maggior coscienza e consapevolezza del mondo lavorativo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it-IT" sz="2200" dirty="0"/>
              <a:t>di promuovere relazioni tra pari e rapporti intergenerazionali a contatto anche con il sociale;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it-IT" sz="2300" dirty="0"/>
              <a:t>garantire una maggior concorrenzialità rispetto al Servizio civile universale;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it-IT" sz="2300" dirty="0"/>
              <a:t>rispondere alle esigenze manifestate dai Soggetti del Terzo settore che sempre più necessitano aiuto da parte dei giovani;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it-IT" sz="2300" dirty="0"/>
              <a:t>porre un’attenzione particolare nei confronti dei giovani con disabilità/invalidità o in situazione di disagio certificata</a:t>
            </a:r>
          </a:p>
        </p:txBody>
      </p:sp>
    </p:spTree>
    <p:extLst>
      <p:ext uri="{BB962C8B-B14F-4D97-AF65-F5344CB8AC3E}">
        <p14:creationId xmlns:p14="http://schemas.microsoft.com/office/powerpoint/2010/main" val="556789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018210-4621-4AC1-9448-8347F6723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1891"/>
            <a:ext cx="10515600" cy="1078637"/>
          </a:xfrm>
        </p:spPr>
        <p:txBody>
          <a:bodyPr/>
          <a:lstStyle/>
          <a:p>
            <a:pPr algn="ctr"/>
            <a:r>
              <a:rPr lang="it-IT" b="1" dirty="0"/>
              <a:t>SOGGETTI PROPONENTI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58F659-36AA-4343-A158-23D785D03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4816"/>
            <a:ext cx="10515600" cy="5131293"/>
          </a:xfrm>
        </p:spPr>
        <p:txBody>
          <a:bodyPr>
            <a:normAutofit/>
          </a:bodyPr>
          <a:lstStyle/>
          <a:p>
            <a:pPr marR="67310" algn="just">
              <a:spcBef>
                <a:spcPts val="5"/>
              </a:spcBef>
            </a:pP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Possono presentare progetti di Servizio civile regionale esclusivamente gli enti iscritti all’Albo regionale istituito con deliberazione della Giunta regionale n. 129/2006 e modificato con deliberazione n. 117 del 18 gennaio 2011 “Approvazione della modifica dell’Albo regionale del Servizio civile, istituito con deliberazione della Giunta regionale n. 129/2006, in applicazione dell’art.</a:t>
            </a:r>
            <a:r>
              <a:rPr lang="it-IT" sz="2400" spc="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 della L.R. 30/2007”.</a:t>
            </a:r>
          </a:p>
          <a:p>
            <a:pPr marR="68580" algn="just">
              <a:spcBef>
                <a:spcPts val="1335"/>
              </a:spcBef>
            </a:pP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 progetti possono essere presentati esclusivamente per le sedi di attuazione accreditate o convenzionate, anche a livello regionale, e solo per un settore d’intervento di cui all’allegato 2. Le attività previste dovranno essere coerenti con le finalità dei progetti.</a:t>
            </a:r>
          </a:p>
          <a:p>
            <a:pPr marR="67310" algn="just"/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 progetti dovranno prevedere un orario per le attività dei giovani, le quali si articoleranno in un numero di ore settimanali compreso tra 20 e 25 e in un monte ore mensile di 90 ore.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65112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23EF85-B04C-452D-98E5-9DD88B5BB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CARATTERISTICHE GENERALI</a:t>
            </a:r>
            <a:br>
              <a:rPr lang="it-IT" b="1" dirty="0"/>
            </a:br>
            <a:endParaRPr lang="it-IT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A3DD58-AC31-4DC3-8F9E-F2EB666CB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7555"/>
            <a:ext cx="10515600" cy="5315320"/>
          </a:xfrm>
        </p:spPr>
        <p:txBody>
          <a:bodyPr>
            <a:noAutofit/>
          </a:bodyPr>
          <a:lstStyle/>
          <a:p>
            <a:pPr marL="342900" lvl="0" indent="-342900" algn="just">
              <a:tabLst>
                <a:tab pos="457200" algn="l"/>
              </a:tabLst>
            </a:pPr>
            <a:r>
              <a:rPr lang="it-IT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Il bando è</a:t>
            </a:r>
            <a:r>
              <a:rPr lang="it-IT" sz="2400" kern="12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rivolto agli enti accreditati all’albo regionale e nazionale del servizio civile </a:t>
            </a:r>
            <a:r>
              <a:rPr lang="it-IT" sz="2400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che </a:t>
            </a:r>
            <a:r>
              <a:rPr lang="it-IT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individueranno i posti disponibili nell’ambito del</a:t>
            </a:r>
            <a:r>
              <a:rPr lang="it-IT" sz="2400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proprio progetto,</a:t>
            </a:r>
            <a:r>
              <a:rPr lang="it-IT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riguardante </a:t>
            </a:r>
            <a:r>
              <a:rPr lang="it-IT" sz="2400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il reclutamento di giovani valdostani dai </a:t>
            </a:r>
            <a:r>
              <a:rPr lang="it-IT" sz="2400" b="1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20 ai 25 anni </a:t>
            </a:r>
            <a:r>
              <a:rPr lang="it-IT" sz="2400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 un </a:t>
            </a:r>
            <a:r>
              <a:rPr lang="it-IT" sz="2400" i="1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periodo minimo di 1 mese e massimo di 6 mesi </a:t>
            </a:r>
            <a:r>
              <a:rPr lang="it-IT" sz="2400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decorrere </a:t>
            </a:r>
            <a:r>
              <a:rPr lang="it-IT" sz="2400" b="1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dal 1° ottobre 2024 al 31 marzo 2025.</a:t>
            </a:r>
            <a:endParaRPr lang="it-IT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it-IT" sz="2400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 giovani valdostani reclutati hanno diritto ad </a:t>
            </a:r>
            <a:r>
              <a:rPr lang="it-IT" sz="2400" b="1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un rimborso mensile di euro 600,00 </a:t>
            </a:r>
            <a:r>
              <a:rPr lang="it-IT" sz="2400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comprensivo di eventuali spese sostenute nel corso di svolgimento del progetto di servizio civile regionale.</a:t>
            </a:r>
            <a:endParaRPr lang="it-IT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it-IT" sz="2400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Gli Enti accreditati </a:t>
            </a:r>
            <a:r>
              <a:rPr lang="it-IT" sz="2400" b="1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hanno facoltà </a:t>
            </a:r>
            <a:r>
              <a:rPr lang="it-IT" sz="2400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 riservare dei </a:t>
            </a:r>
            <a:r>
              <a:rPr lang="it-IT" sz="2400" b="1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posti a favore di giovani valdostani dai 20 ai 25 anni con disabilità/invalidità</a:t>
            </a:r>
            <a:r>
              <a:rPr lang="it-IT" sz="2400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ai sensi della legge 104/92 </a:t>
            </a:r>
            <a:r>
              <a:rPr lang="it-IT" sz="2400" b="1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e/o in situazioni di disagio certificate </a:t>
            </a:r>
            <a:r>
              <a:rPr lang="it-IT" sz="2400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dal servizio sociale territoriale; in tal caso </a:t>
            </a:r>
            <a:r>
              <a:rPr lang="it-IT" sz="2400" b="1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verrà loro assegnato un </a:t>
            </a:r>
            <a:r>
              <a:rPr lang="it-IT" sz="2400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ulteriore </a:t>
            </a:r>
            <a:r>
              <a:rPr lang="it-IT" sz="2400" b="1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volontario</a:t>
            </a:r>
            <a:r>
              <a:rPr lang="it-IT" sz="2400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che, in qualità di </a:t>
            </a:r>
            <a:r>
              <a:rPr lang="it-IT" sz="2400" b="1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facilitatore</a:t>
            </a:r>
            <a:r>
              <a:rPr lang="it-IT" sz="2400" kern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 in un contesto di peer-to-peer, si affiancherà al/ai giovani con disabilità/invalidità o in situazioni di disagio. il volontario facilitatore potrà seguire al massimo due giovani.</a:t>
            </a:r>
            <a:endParaRPr lang="it-IT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353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8C4E2C-AFA7-4453-AE57-27FD79BD6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MODALITA’ E SCADENZA PER LA PRESENTAZIONE DEI PROGETTI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BCEBA6-3A12-4F1C-B2A6-B32994CD7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Tutti i</a:t>
            </a:r>
            <a:r>
              <a:rPr lang="it-IT" sz="2400" spc="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progetti sono presentati </a:t>
            </a:r>
            <a:r>
              <a:rPr lang="it-IT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ESCLUSIVAMENTE online, compilando i moduli di cui all’allegato 1 e 4.</a:t>
            </a:r>
            <a:r>
              <a:rPr lang="it-I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 relativa istanza di </a:t>
            </a:r>
            <a:r>
              <a:rPr lang="it-IT" sz="2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presentazione dovrà 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essere </a:t>
            </a:r>
            <a:r>
              <a:rPr lang="it-IT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firmata digitalmente 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 trasmessa alla casella PEC (posta elettronica certificata) dell’Assessorato beni e attività culturali, sistema educativo e politiche per le relazioni intergenerazionali, all’indirizzo: </a:t>
            </a:r>
            <a:r>
              <a:rPr lang="it-IT" sz="2400" b="1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istruzione@pec.regione.vda.it</a:t>
            </a:r>
            <a:r>
              <a:rPr lang="it-IT" sz="2400" b="1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it-IT" sz="2400" b="1" dirty="0">
                <a:latin typeface="Calibri" panose="020F0502020204030204" pitchFamily="34" charset="0"/>
                <a:ea typeface="Calibri" panose="020F0502020204030204" pitchFamily="34" charset="0"/>
              </a:rPr>
              <a:t>I progetti dovranno pervenire entro e non oltre la scadenza del 14 luglio 2024 – ore 23.59</a:t>
            </a:r>
          </a:p>
          <a:p>
            <a:pPr algn="just"/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Per informazioni è possibile rivolgersi ai referenti dell’Ufficio politiche giovanili della Struttura politiche educative dott. Enrico Vettorato (tel. ufficio: 0165/275854 - mail: 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e.vettorato@regione.vda.it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ed Elena Pesa (tel. ufficio 0165/275855 - mail: 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e.pesa@regione.vda.it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o scrivere all’email dedicata 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/>
              </a:rPr>
              <a:t>serviziocivile@regione.vda.it</a:t>
            </a:r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2460839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666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2" baseType="lpstr">
      <vt:lpstr>Arial</vt:lpstr>
      <vt:lpstr>Arial MT</vt:lpstr>
      <vt:lpstr>Calibri</vt:lpstr>
      <vt:lpstr>Calibri Light</vt:lpstr>
      <vt:lpstr>Courier New</vt:lpstr>
      <vt:lpstr>Wingdings</vt:lpstr>
      <vt:lpstr>Tema di Office</vt:lpstr>
      <vt:lpstr>BANDO SERVIZIO CIVILE REGIONALE “INSIEME PER GLI ALTRI – LE GENERAZIONI SI INCONTRANO”</vt:lpstr>
      <vt:lpstr>PREMESSA a cura dell’Assessore</vt:lpstr>
      <vt:lpstr>SOGGETTI PROPONENTI</vt:lpstr>
      <vt:lpstr>CARATTERISTICHE GENERALI </vt:lpstr>
      <vt:lpstr>MODALITA’ E SCADENZA PER LA PRESENTAZIONE DEI PROGETTI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BANDO SERVIZIO CIVILE REGIONALE “INSIEME PER GLI ALTRI – LE GENERAZIONI SI INCONTRANO”</dc:title>
  <dc:creator>Enrico VETTORATO</dc:creator>
  <cp:lastModifiedBy>Enrico VETTORATO</cp:lastModifiedBy>
  <cp:revision>12</cp:revision>
  <dcterms:created xsi:type="dcterms:W3CDTF">2024-06-13T07:08:28Z</dcterms:created>
  <dcterms:modified xsi:type="dcterms:W3CDTF">2024-06-17T14:50:43Z</dcterms:modified>
</cp:coreProperties>
</file>